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4" r:id="rId3"/>
    <p:sldId id="265" r:id="rId4"/>
    <p:sldId id="266" r:id="rId5"/>
    <p:sldId id="257" r:id="rId6"/>
    <p:sldId id="258" r:id="rId7"/>
    <p:sldId id="259" r:id="rId8"/>
    <p:sldId id="260" r:id="rId9"/>
    <p:sldId id="268" r:id="rId10"/>
    <p:sldId id="261" r:id="rId11"/>
    <p:sldId id="269" r:id="rId12"/>
    <p:sldId id="262" r:id="rId13"/>
    <p:sldId id="263" r:id="rId14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7D81E7-BCF6-4B9A-B313-2B08417F2AC1}" v="311" dt="2023-05-03T10:59:05.5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Styl pośredni 4 — Ak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4660"/>
  </p:normalViewPr>
  <p:slideViewPr>
    <p:cSldViewPr snapToGrid="0">
      <p:cViewPr varScale="1">
        <p:scale>
          <a:sx n="62" d="100"/>
          <a:sy n="62" d="100"/>
        </p:scale>
        <p:origin x="90" y="12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9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Arkusz_programu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/>
              <a:t>Podział dochodów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Arkusz1!$B$1</c:f>
              <c:strCache>
                <c:ptCount val="1"/>
                <c:pt idx="0">
                  <c:v>Sprzedaż</c:v>
                </c:pt>
              </c:strCache>
            </c:strRef>
          </c:tx>
          <c:dPt>
            <c:idx val="0"/>
            <c:bubble3D val="0"/>
            <c:spPr>
              <a:solidFill>
                <a:schemeClr val="accent2">
                  <a:shade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380B-2541-8B57-B5B9CB7DF231}"/>
              </c:ext>
            </c:extLst>
          </c:dPt>
          <c:dPt>
            <c:idx val="1"/>
            <c:bubble3D val="0"/>
            <c:spPr>
              <a:solidFill>
                <a:schemeClr val="accent2">
                  <a:shade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380B-2541-8B57-B5B9CB7DF231}"/>
              </c:ext>
            </c:extLst>
          </c:dPt>
          <c:dPt>
            <c:idx val="2"/>
            <c:bubble3D val="0"/>
            <c:spPr>
              <a:solidFill>
                <a:schemeClr val="accent2">
                  <a:tint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54A3-4314-9D24-593F85977AFC}"/>
              </c:ext>
            </c:extLst>
          </c:dPt>
          <c:dPt>
            <c:idx val="3"/>
            <c:bubble3D val="0"/>
            <c:spPr>
              <a:solidFill>
                <a:schemeClr val="accent2">
                  <a:tint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54A3-4314-9D24-593F85977AFC}"/>
              </c:ext>
            </c:extLst>
          </c:dPt>
          <c:dLbls>
            <c:dLbl>
              <c:idx val="0"/>
              <c:layout>
                <c:manualLayout>
                  <c:x val="-0.13015109229526289"/>
                  <c:y val="-0.1381581320282711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l-PL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116754885993486"/>
                      <c:h val="0.2222824556804068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380B-2541-8B57-B5B9CB7DF2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Arkusz1!$A$2:$A$5</c:f>
              <c:strCache>
                <c:ptCount val="2"/>
                <c:pt idx="0">
                  <c:v>dochody bieżące</c:v>
                </c:pt>
                <c:pt idx="1">
                  <c:v>dochody majątkowe</c:v>
                </c:pt>
              </c:strCache>
            </c:strRef>
          </c:cat>
          <c:val>
            <c:numRef>
              <c:f>Arkusz1!$B$2:$B$5</c:f>
              <c:numCache>
                <c:formatCode>General</c:formatCode>
                <c:ptCount val="4"/>
                <c:pt idx="0">
                  <c:v>98291987.769999996</c:v>
                </c:pt>
                <c:pt idx="1">
                  <c:v>16050259.109999996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0B-2541-8B57-B5B9CB7DF23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D7ECF6F7-8EF1-49B9-8A9D-83926834447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415BAEE4-17CB-4D70-9F26-BBA6207015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5A7127-87B2-4CF7-9654-C1C95F214FF3}" type="datetime1">
              <a:rPr lang="pl-PL" smtClean="0"/>
              <a:pPr/>
              <a:t>14.06.2023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17E636E-383E-4053-8A3C-04E1C6F794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E7F5A9D-8235-4DAB-B2FD-C1C90CF6D4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972377-FFC4-4F50-9A6A-C3C1D97D66A4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20916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7F09DA-CE1C-4770-ACAB-C08AFC056787}" type="datetime1">
              <a:rPr lang="pl-PL" smtClean="0"/>
              <a:pPr/>
              <a:t>14.06.2023</a:t>
            </a:fld>
            <a:endParaRPr lang="pl-PL" dirty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Kliknij, aby edytować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AC33E9-F56F-4F4C-A8CB-91FA750BAB71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826048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C33E9-F56F-4F4C-A8CB-91FA750BAB71}" type="slidenum">
              <a:rPr lang="pl-PL" smtClean="0"/>
              <a:pPr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75778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rtlCol="0" anchor="b">
            <a:normAutofit/>
          </a:bodyPr>
          <a:lstStyle>
            <a:lvl1pPr algn="l">
              <a:defRPr sz="60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 rtlCol="0"/>
          <a:lstStyle/>
          <a:p>
            <a:pPr rtl="0"/>
            <a:fld id="{9C6B49C4-6E5C-4132-9964-857459CFEAB0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F3ECCC-8119-438F-BA63-FFAD369E47CC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rtlCol="0" anchor="ctr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BC838820-5DB4-4DD5-9157-7AB71FE36920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rtlCol="0" anchor="ctr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BC8F9865-EA13-48F8-BC31-2426B4DCBD5B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  <p:sp>
        <p:nvSpPr>
          <p:cNvPr id="9" name="Pole tekstowe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l-PL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Pole tekstowe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D0E99C43-2B02-4ADB-810E-67CF2730B5B6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C3F085-A544-4FAE-AB32-1AF4B58150B0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D75840-B5C0-47C6-9B30-DF3BA088FE16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99B67E-AF06-4522-90ED-17BB15F610F3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668640FB-15F6-45CE-BC05-EE8F45598371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37F951-6F35-4508-967B-C2BBF8DF305B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 rtlCol="0"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3FCABBB7-3A1F-4547-8C63-03DD1A12CB28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B09D93-8F88-4F63-9751-71073E7DC44B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F5C04C-BAC8-4BD2-823D-87A6D79629D2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E8C612-2AEA-452F-A9F2-B4ADE9533CF7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AB35D2-68FE-4858-BD88-44C1E3C3261A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rtlCol="0" anchor="ctr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DE106B-01EB-4B5C-819B-AC8CB694C6AE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EA17AF-BD76-42E8-8380-C1BE21CF559F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0C76654-1721-41DF-8332-B1E1F7DD7FA2}" type="datetime1">
              <a:rPr lang="pl-PL" noProof="0" smtClean="0"/>
              <a:pPr rtl="0"/>
              <a:t>14.06.2023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235964" y="1755648"/>
            <a:ext cx="9409176" cy="2494645"/>
          </a:xfrm>
        </p:spPr>
        <p:txBody>
          <a:bodyPr rtlCol="0">
            <a:normAutofit/>
          </a:bodyPr>
          <a:lstStyle/>
          <a:p>
            <a:pPr algn="ctr"/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Uchwała budżetowa </a:t>
            </a:r>
            <a:br>
              <a:rPr lang="pl-PL" sz="3600" b="1" dirty="0">
                <a:latin typeface="Times New Roman" pitchFamily="18" charset="0"/>
                <a:cs typeface="Times New Roman" pitchFamily="18" charset="0"/>
              </a:rPr>
            </a:br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gminy Rokietnica </a:t>
            </a:r>
            <a:br>
              <a:rPr lang="pl-PL" sz="3600" b="1" dirty="0">
                <a:latin typeface="Times New Roman" pitchFamily="18" charset="0"/>
                <a:cs typeface="Times New Roman" pitchFamily="18" charset="0"/>
              </a:rPr>
            </a:br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pl-PL" sz="3600" b="1" dirty="0">
                <a:latin typeface="Times New Roman" pitchFamily="18" charset="0"/>
                <a:cs typeface="Times New Roman" pitchFamily="18" charset="0"/>
              </a:rPr>
            </a:br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na rok 2023</a:t>
            </a:r>
          </a:p>
        </p:txBody>
      </p:sp>
    </p:spTree>
    <p:extLst>
      <p:ext uri="{BB962C8B-B14F-4D97-AF65-F5344CB8AC3E}">
        <p14:creationId xmlns:p14="http://schemas.microsoft.com/office/powerpoint/2010/main" val="3402371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984" y="0"/>
            <a:ext cx="8610600" cy="1293028"/>
          </a:xfrm>
        </p:spPr>
        <p:txBody>
          <a:bodyPr/>
          <a:lstStyle/>
          <a:p>
            <a:r>
              <a:rPr lang="pl-PL" dirty="0"/>
              <a:t>PLANOWANE wydatki </a:t>
            </a:r>
          </a:p>
        </p:txBody>
      </p:sp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8D13B1F0-382C-0EE9-2AE6-078D83A0E5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5660908"/>
              </p:ext>
            </p:extLst>
          </p:nvPr>
        </p:nvGraphicFramePr>
        <p:xfrm>
          <a:off x="791718" y="1018033"/>
          <a:ext cx="10738867" cy="7693136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42631">
                  <a:extLst>
                    <a:ext uri="{9D8B030D-6E8A-4147-A177-3AD203B41FA5}">
                      <a16:colId xmlns:a16="http://schemas.microsoft.com/office/drawing/2014/main" val="2698171678"/>
                    </a:ext>
                  </a:extLst>
                </a:gridCol>
                <a:gridCol w="6678289">
                  <a:extLst>
                    <a:ext uri="{9D8B030D-6E8A-4147-A177-3AD203B41FA5}">
                      <a16:colId xmlns:a16="http://schemas.microsoft.com/office/drawing/2014/main" val="3308923936"/>
                    </a:ext>
                  </a:extLst>
                </a:gridCol>
                <a:gridCol w="1417938">
                  <a:extLst>
                    <a:ext uri="{9D8B030D-6E8A-4147-A177-3AD203B41FA5}">
                      <a16:colId xmlns:a16="http://schemas.microsoft.com/office/drawing/2014/main" val="996710777"/>
                    </a:ext>
                  </a:extLst>
                </a:gridCol>
                <a:gridCol w="1700009">
                  <a:extLst>
                    <a:ext uri="{9D8B030D-6E8A-4147-A177-3AD203B41FA5}">
                      <a16:colId xmlns:a16="http://schemas.microsoft.com/office/drawing/2014/main" val="2484916871"/>
                    </a:ext>
                  </a:extLst>
                </a:gridCol>
              </a:tblGrid>
              <a:tr h="409227">
                <a:tc>
                  <a:txBody>
                    <a:bodyPr/>
                    <a:lstStyle/>
                    <a:p>
                      <a:r>
                        <a:rPr lang="pl-PL" sz="1000" noProof="0"/>
                        <a:t>Dział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Nazwa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Kwota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Udział Procentowy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85868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Rolnictwo I łowiectwo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 smtClean="0"/>
                        <a:t>65.000,00 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894185836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 smtClean="0">
                          <a:solidFill>
                            <a:srgbClr val="FF0000"/>
                          </a:solidFill>
                        </a:rPr>
                        <a:t>020</a:t>
                      </a:r>
                      <a:endParaRPr lang="pl-PL" sz="1000" noProof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dirty="0" smtClean="0"/>
                        <a:t>LEŚNICTWO 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 smtClean="0"/>
                        <a:t>7.000,00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001293657"/>
                  </a:ext>
                </a:extLst>
              </a:tr>
              <a:tr h="386338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Wytwarzanie i zaopatrywanie w energię elektryczną, gaz I wodę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 smtClean="0"/>
                        <a:t>2.771.900,00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68369873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000" noProof="0"/>
                        <a:t>Transport i łaczność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 smtClean="0"/>
                        <a:t>457.778,00 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11508221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Gospodarka mieszkaniowa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 smtClean="0"/>
                        <a:t>261.000,00 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13549807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Działalność usługowa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 smtClean="0"/>
                        <a:t>142.000,00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905824862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Administracja Publiczna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 smtClean="0"/>
                        <a:t>3.834.315,00</a:t>
                      </a:r>
                      <a:r>
                        <a:rPr lang="pl-PL" sz="1000" noProof="0" dirty="0" smtClean="0"/>
                        <a:t>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41882963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000" noProof="0" dirty="0" err="1"/>
                        <a:t>Urzedy</a:t>
                      </a:r>
                      <a:r>
                        <a:rPr lang="pl-PL" sz="1000" noProof="0" dirty="0"/>
                        <a:t> naczelnych organów władzy państwowej , kontroli I ochrony prawa oraz sądownictwa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 smtClean="0"/>
                        <a:t>1.316,00 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24140641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 smtClean="0">
                          <a:solidFill>
                            <a:srgbClr val="FF0000"/>
                          </a:solidFill>
                        </a:rPr>
                        <a:t>752</a:t>
                      </a:r>
                      <a:endParaRPr lang="pl-PL" sz="1000" noProof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000" dirty="0" smtClean="0"/>
                        <a:t>OBRONA NARODOWA 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 smtClean="0"/>
                        <a:t>100,00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281977554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754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Bezpieczeństwo publiczne i ochrona przeciwpożarowa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 smtClean="0"/>
                        <a:t>158.500,00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73592105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757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Obsługa długu publicznego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noProof="0" dirty="0"/>
                        <a:t>1 </a:t>
                      </a:r>
                      <a:r>
                        <a:rPr lang="pl-PL" sz="1000" noProof="0" dirty="0" smtClean="0"/>
                        <a:t>000,00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362606520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758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Różne rozliczenia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noProof="0" dirty="0" smtClean="0"/>
                        <a:t>247 </a:t>
                      </a:r>
                      <a:r>
                        <a:rPr lang="pl-PL" sz="1000" noProof="0" dirty="0"/>
                        <a:t>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0578528"/>
                  </a:ext>
                </a:extLst>
              </a:tr>
              <a:tr h="342955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801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Oświata i wychowanie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dirty="0" smtClean="0"/>
                        <a:t>6.516.413,00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49105149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Ochrona zdrowia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noProof="0" dirty="0" smtClean="0"/>
                        <a:t>88500,00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17030533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Pomoc społeczne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noProof="0" dirty="0" smtClean="0"/>
                        <a:t>1.090.960,00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48011670"/>
                  </a:ext>
                </a:extLst>
              </a:tr>
              <a:tr h="386338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854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Edukacyjna opieka wychowawcza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noProof="0" dirty="0"/>
                        <a:t>11 </a:t>
                      </a:r>
                      <a:r>
                        <a:rPr lang="pl-PL" sz="1000" noProof="0" dirty="0" smtClean="0"/>
                        <a:t>.000,00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12591424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855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Rodzina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noProof="0" dirty="0" smtClean="0"/>
                        <a:t>2.561.560,00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033144879"/>
                  </a:ext>
                </a:extLst>
              </a:tr>
              <a:tr h="386338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Gospodarka komunalna I ochrona środowiska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noProof="0" dirty="0" smtClean="0"/>
                        <a:t>7.601.000,00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27408721"/>
                  </a:ext>
                </a:extLst>
              </a:tr>
              <a:tr h="386338">
                <a:tc>
                  <a:txBody>
                    <a:bodyPr/>
                    <a:lstStyle/>
                    <a:p>
                      <a:r>
                        <a:rPr lang="pl-PL" sz="1000" noProof="0" dirty="0">
                          <a:solidFill>
                            <a:srgbClr val="FF0000"/>
                          </a:solidFill>
                        </a:rPr>
                        <a:t>921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Kultura i ochrona dziedzictwa narodowego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noProof="0" dirty="0" smtClean="0"/>
                        <a:t>302.500,00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89593554"/>
                  </a:ext>
                </a:extLst>
              </a:tr>
              <a:tr h="386338">
                <a:tc>
                  <a:txBody>
                    <a:bodyPr/>
                    <a:lstStyle/>
                    <a:p>
                      <a:r>
                        <a:rPr lang="pl-PL" sz="1000" noProof="0"/>
                        <a:t>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Kultura fizyczna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noProof="0" dirty="0" smtClean="0"/>
                        <a:t>128.000,00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535654883"/>
                  </a:ext>
                </a:extLst>
              </a:tr>
              <a:tr h="386338">
                <a:tc gridSpan="2">
                  <a:txBody>
                    <a:bodyPr/>
                    <a:lstStyle/>
                    <a:p>
                      <a:r>
                        <a:rPr lang="pl-PL" sz="1000" b="1" noProof="0"/>
                        <a:t>Ogół dochodów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b="1" noProof="0" dirty="0" smtClean="0"/>
                        <a:t>26246842,00</a:t>
                      </a:r>
                      <a:endParaRPr lang="pl-PL" sz="1000" b="1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b="1" noProof="0" dirty="0">
                          <a:latin typeface="+mj-lt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044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7176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8215" y="764373"/>
            <a:ext cx="10837985" cy="1293028"/>
          </a:xfrm>
        </p:spPr>
        <p:txBody>
          <a:bodyPr/>
          <a:lstStyle/>
          <a:p>
            <a:pPr algn="l"/>
            <a:r>
              <a:rPr lang="pl-PL" dirty="0"/>
              <a:t>Działy z </a:t>
            </a:r>
            <a:r>
              <a:rPr lang="pl-PL" dirty="0" err="1"/>
              <a:t>najwiekszymi</a:t>
            </a:r>
            <a:r>
              <a:rPr lang="pl-PL" dirty="0"/>
              <a:t> Wydatkami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l-PL" dirty="0"/>
              <a:t>REZERWA BUDŻETOWA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0526C11-DD5E-DA98-FF52-63E0C33EB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pl-PL" sz="2400" dirty="0">
                <a:ea typeface="+mn-lt"/>
                <a:cs typeface="+mn-lt"/>
              </a:rPr>
              <a:t>Rezerwa ogólna – 570.000,00zł</a:t>
            </a:r>
          </a:p>
          <a:p>
            <a:pPr marL="457200" indent="-457200">
              <a:buAutoNum type="arabicPeriod"/>
            </a:pPr>
            <a:r>
              <a:rPr lang="pl-PL" sz="2400" dirty="0">
                <a:ea typeface="+mn-lt"/>
                <a:cs typeface="+mn-lt"/>
              </a:rPr>
              <a:t>Rezerwa celowa – 280.000,00zł </a:t>
            </a:r>
          </a:p>
          <a:p>
            <a:pPr marL="457200" indent="-457200">
              <a:buNone/>
            </a:pPr>
            <a:r>
              <a:rPr lang="pl-PL" sz="2400" dirty="0">
                <a:ea typeface="+mn-lt"/>
                <a:cs typeface="+mn-lt"/>
              </a:rPr>
              <a:t>	z przeznaczeniem na realizację zadań własnych z zakresu zarządzania kryzysowego</a:t>
            </a:r>
          </a:p>
        </p:txBody>
      </p:sp>
    </p:spTree>
    <p:extLst>
      <p:ext uri="{BB962C8B-B14F-4D97-AF65-F5344CB8AC3E}">
        <p14:creationId xmlns:p14="http://schemas.microsoft.com/office/powerpoint/2010/main" val="477791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848" y="2135972"/>
            <a:ext cx="8610600" cy="1293028"/>
          </a:xfrm>
        </p:spPr>
        <p:txBody>
          <a:bodyPr>
            <a:noAutofit/>
          </a:bodyPr>
          <a:lstStyle/>
          <a:p>
            <a:pPr algn="ctr"/>
            <a:r>
              <a:rPr lang="pl-PL" sz="3200" dirty="0">
                <a:latin typeface="Times New Roman" pitchFamily="18" charset="0"/>
                <a:cs typeface="Times New Roman" pitchFamily="18" charset="0"/>
              </a:rPr>
              <a:t>Pracę </a:t>
            </a:r>
            <a:r>
              <a:rPr lang="pl-PL" sz="3200" dirty="0" err="1">
                <a:latin typeface="Times New Roman" pitchFamily="18" charset="0"/>
                <a:cs typeface="Times New Roman" pitchFamily="18" charset="0"/>
              </a:rPr>
              <a:t>Przygotowł</a:t>
            </a:r>
            <a:r>
              <a:rPr lang="pl-PL" sz="32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pl-PL" sz="3200" dirty="0">
                <a:latin typeface="Times New Roman" pitchFamily="18" charset="0"/>
                <a:cs typeface="Times New Roman" pitchFamily="18" charset="0"/>
              </a:rPr>
            </a:br>
            <a:r>
              <a:rPr lang="pl-PL" sz="32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pl-PL" sz="3200" dirty="0">
                <a:latin typeface="Times New Roman" pitchFamily="18" charset="0"/>
                <a:cs typeface="Times New Roman" pitchFamily="18" charset="0"/>
              </a:rPr>
            </a:br>
            <a:r>
              <a:rPr lang="pl-PL" sz="3200" dirty="0">
                <a:latin typeface="Times New Roman" pitchFamily="18" charset="0"/>
                <a:cs typeface="Times New Roman" pitchFamily="18" charset="0"/>
              </a:rPr>
              <a:t> Jakub </a:t>
            </a:r>
            <a:r>
              <a:rPr lang="pl-PL" sz="3200" dirty="0" err="1">
                <a:latin typeface="Times New Roman" pitchFamily="18" charset="0"/>
                <a:cs typeface="Times New Roman" pitchFamily="18" charset="0"/>
              </a:rPr>
              <a:t>Pacholarz</a:t>
            </a:r>
            <a:r>
              <a:rPr lang="pl-PL" sz="3200" dirty="0">
                <a:latin typeface="Times New Roman" pitchFamily="18" charset="0"/>
                <a:cs typeface="Times New Roman" pitchFamily="18" charset="0"/>
              </a:rPr>
              <a:t> nr albumu 56513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0526C11-DD5E-DA98-FF52-63E0C33E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9160" y="4237395"/>
            <a:ext cx="6656832" cy="18562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l-PL" sz="24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8094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l-PL" b="1" dirty="0"/>
              <a:t>Gmina Rokietnica</a:t>
            </a:r>
            <a:br>
              <a:rPr lang="pl-PL" b="1" dirty="0"/>
            </a:b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668216" y="2159391"/>
            <a:ext cx="5134707" cy="4024125"/>
          </a:xfrm>
        </p:spPr>
        <p:txBody>
          <a:bodyPr/>
          <a:lstStyle/>
          <a:p>
            <a:endParaRPr lang="pl-PL" sz="2400" b="1" dirty="0"/>
          </a:p>
          <a:p>
            <a:r>
              <a:rPr lang="pl-PL" sz="2400" dirty="0">
                <a:solidFill>
                  <a:srgbClr val="ACD433"/>
                </a:solidFill>
              </a:rPr>
              <a:t>Gmina wiejska</a:t>
            </a:r>
          </a:p>
          <a:p>
            <a:r>
              <a:rPr lang="pl-PL" sz="2400" dirty="0">
                <a:solidFill>
                  <a:srgbClr val="ACD433"/>
                </a:solidFill>
              </a:rPr>
              <a:t>Województwo podkarpackie</a:t>
            </a:r>
          </a:p>
          <a:p>
            <a:r>
              <a:rPr lang="pl-PL" sz="2400" dirty="0">
                <a:solidFill>
                  <a:srgbClr val="ACD433"/>
                </a:solidFill>
              </a:rPr>
              <a:t>Powiat jarosławski</a:t>
            </a:r>
          </a:p>
          <a:p>
            <a:r>
              <a:rPr lang="pl-PL" sz="2400" dirty="0">
                <a:solidFill>
                  <a:srgbClr val="ACD433"/>
                </a:solidFill>
              </a:rPr>
              <a:t>Powierzchnia:  57,35 km</a:t>
            </a:r>
            <a:r>
              <a:rPr lang="pl-PL" sz="2400" baseline="30000" dirty="0">
                <a:solidFill>
                  <a:srgbClr val="ACD433"/>
                </a:solidFill>
              </a:rPr>
              <a:t>2</a:t>
            </a:r>
          </a:p>
          <a:p>
            <a:r>
              <a:rPr lang="pl-PL" sz="2400" dirty="0">
                <a:solidFill>
                  <a:srgbClr val="ACD433"/>
                </a:solidFill>
              </a:rPr>
              <a:t>Liczba ludności: 4 545</a:t>
            </a:r>
          </a:p>
          <a:p>
            <a:endParaRPr lang="pl-PL" dirty="0"/>
          </a:p>
        </p:txBody>
      </p:sp>
      <p:pic>
        <p:nvPicPr>
          <p:cNvPr id="4" name="Picture 2" descr="Dokumenty strategiczne - Rokietnica - Rokietnic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35280" y="2303539"/>
            <a:ext cx="4068147" cy="3911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DD8B387-A75B-8EA8-312A-060DE0AFE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8568" y="764373"/>
            <a:ext cx="9473184" cy="1293028"/>
          </a:xfrm>
        </p:spPr>
        <p:txBody>
          <a:bodyPr/>
          <a:lstStyle/>
          <a:p>
            <a:r>
              <a:rPr lang="pl-PL" dirty="0"/>
              <a:t>Dochody budżetu na rok 2023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2C8784F-FCC5-D665-6FBA-54F10B37A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pl-PL" b="1" dirty="0"/>
              <a:t>	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Dochody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 budżetu na rok 2023 </a:t>
            </a:r>
          </a:p>
          <a:p>
            <a:pPr>
              <a:buNone/>
            </a:pPr>
            <a:endParaRPr lang="pl-PL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W łącznej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kwocie </a:t>
            </a:r>
            <a:r>
              <a:rPr lang="pl-PL" dirty="0"/>
              <a:t>26.246.842,00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zł, z tego: </a:t>
            </a:r>
          </a:p>
          <a:p>
            <a:pPr>
              <a:buNone/>
            </a:pPr>
            <a:endParaRPr lang="pl-PL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dochody bieżące to </a:t>
            </a:r>
            <a:r>
              <a:rPr lang="pl-PL" dirty="0"/>
              <a:t>21.046.842,00</a:t>
            </a:r>
            <a:r>
              <a:rPr lang="pl-PL" dirty="0" smtClean="0">
                <a:latin typeface="Times New Roman" pitchFamily="18" charset="0"/>
                <a:ea typeface="+mn-lt"/>
                <a:cs typeface="Times New Roman" pitchFamily="18" charset="0"/>
              </a:rPr>
              <a:t> </a:t>
            </a: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zł</a:t>
            </a:r>
          </a:p>
          <a:p>
            <a:pPr marL="457200" indent="-457200">
              <a:buAutoNum type="arabicPeriod"/>
            </a:pPr>
            <a:endParaRPr lang="pl-PL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dochody majątkowe to </a:t>
            </a:r>
            <a:r>
              <a:rPr lang="pl-PL" dirty="0"/>
              <a:t>5.200.000,00</a:t>
            </a:r>
            <a:r>
              <a:rPr lang="pl-PL" dirty="0" smtClean="0">
                <a:latin typeface="Times New Roman" pitchFamily="18" charset="0"/>
                <a:ea typeface="+mn-lt"/>
                <a:cs typeface="Times New Roman" pitchFamily="18" charset="0"/>
              </a:rPr>
              <a:t> </a:t>
            </a: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zł</a:t>
            </a:r>
            <a:r>
              <a:rPr lang="pl-PL" dirty="0">
                <a:ea typeface="+mn-lt"/>
                <a:cs typeface="+mn-lt"/>
              </a:rPr>
              <a:t> </a:t>
            </a:r>
            <a:endParaRPr lang="pl-PL" dirty="0"/>
          </a:p>
        </p:txBody>
      </p:sp>
      <p:graphicFrame>
        <p:nvGraphicFramePr>
          <p:cNvPr id="4" name="Wykres 3">
            <a:extLst>
              <a:ext uri="{FF2B5EF4-FFF2-40B4-BE49-F238E27FC236}">
                <a16:creationId xmlns:a16="http://schemas.microsoft.com/office/drawing/2014/main" id="{4B7E5379-E961-9F59-E569-A3E5B9AA52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7129595"/>
              </p:ext>
            </p:extLst>
          </p:nvPr>
        </p:nvGraphicFramePr>
        <p:xfrm>
          <a:off x="6910754" y="2250831"/>
          <a:ext cx="5029200" cy="42696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66044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8128" y="1011261"/>
            <a:ext cx="8610600" cy="1293028"/>
          </a:xfrm>
        </p:spPr>
        <p:txBody>
          <a:bodyPr/>
          <a:lstStyle/>
          <a:p>
            <a:r>
              <a:rPr lang="pl-PL" dirty="0"/>
              <a:t>Wydatki Budżetu na rok 2023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0526C11-DD5E-DA98-FF52-63E0C33E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353" y="2215662"/>
            <a:ext cx="6137032" cy="31652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None/>
            </a:pPr>
            <a:r>
              <a:rPr lang="pl-PL" b="1" dirty="0">
                <a:latin typeface="Times New Roman" pitchFamily="18" charset="0"/>
                <a:cs typeface="Times New Roman" pitchFamily="18" charset="0"/>
              </a:rPr>
              <a:t>Wydatki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 budżetu na rok 2023</a:t>
            </a:r>
          </a:p>
          <a:p>
            <a:pPr marL="457200" indent="-457200">
              <a:buNone/>
            </a:pPr>
            <a:r>
              <a:rPr lang="pl-PL" dirty="0">
                <a:latin typeface="Times New Roman" pitchFamily="18" charset="0"/>
                <a:cs typeface="Times New Roman" pitchFamily="18" charset="0"/>
              </a:rPr>
              <a:t> w łącznej kwocie </a:t>
            </a:r>
            <a:r>
              <a:rPr lang="pl-PL" dirty="0"/>
              <a:t>26.246.842,00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zł, z tego:</a:t>
            </a:r>
          </a:p>
          <a:p>
            <a:pPr marL="457200" indent="-457200">
              <a:buNone/>
            </a:pPr>
            <a:endParaRPr lang="pl-PL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wydatki bieżące wynoszą  </a:t>
            </a:r>
            <a:r>
              <a:rPr lang="pl-PL" dirty="0"/>
              <a:t>20.452.142,00</a:t>
            </a:r>
            <a:r>
              <a:rPr lang="pl-PL" dirty="0" smtClean="0">
                <a:latin typeface="Times New Roman" pitchFamily="18" charset="0"/>
                <a:ea typeface="+mn-lt"/>
                <a:cs typeface="Times New Roman" pitchFamily="18" charset="0"/>
              </a:rPr>
              <a:t> </a:t>
            </a: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zł</a:t>
            </a:r>
          </a:p>
          <a:p>
            <a:pPr marL="457200" indent="-457200">
              <a:buAutoNum type="arabicPeriod"/>
            </a:pPr>
            <a:endParaRPr lang="pl-PL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wydatki majątkowe  wynoszą </a:t>
            </a:r>
            <a:r>
              <a:rPr lang="pl-PL" dirty="0"/>
              <a:t>5.794.700,00</a:t>
            </a:r>
            <a:r>
              <a:rPr lang="pl-PL" dirty="0" smtClean="0">
                <a:latin typeface="Times New Roman" pitchFamily="18" charset="0"/>
                <a:ea typeface="+mn-lt"/>
                <a:cs typeface="Times New Roman" pitchFamily="18" charset="0"/>
              </a:rPr>
              <a:t> </a:t>
            </a: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zł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832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l-PL" dirty="0" err="1" smtClean="0"/>
              <a:t>DeFicyt</a:t>
            </a:r>
            <a:r>
              <a:rPr lang="pl-PL" dirty="0" smtClean="0"/>
              <a:t> czy </a:t>
            </a:r>
            <a:r>
              <a:rPr lang="pl-PL" dirty="0" smtClean="0"/>
              <a:t> </a:t>
            </a:r>
            <a:r>
              <a:rPr lang="pl-PL" dirty="0"/>
              <a:t>Gminy na 2023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7D9D1BB8-8AB7-1AC6-42AA-F04172243D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0476368"/>
              </p:ext>
            </p:extLst>
          </p:nvPr>
        </p:nvGraphicFramePr>
        <p:xfrm>
          <a:off x="683558" y="2140323"/>
          <a:ext cx="10820400" cy="2467537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6492240">
                  <a:extLst>
                    <a:ext uri="{9D8B030D-6E8A-4147-A177-3AD203B41FA5}">
                      <a16:colId xmlns:a16="http://schemas.microsoft.com/office/drawing/2014/main" val="1105897984"/>
                    </a:ext>
                  </a:extLst>
                </a:gridCol>
                <a:gridCol w="4328160">
                  <a:extLst>
                    <a:ext uri="{9D8B030D-6E8A-4147-A177-3AD203B41FA5}">
                      <a16:colId xmlns:a16="http://schemas.microsoft.com/office/drawing/2014/main" val="1630904610"/>
                    </a:ext>
                  </a:extLst>
                </a:gridCol>
              </a:tblGrid>
              <a:tr h="540881"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dirty="0"/>
                        <a:t>Dochody  i wydatki gminy na rok  2023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buNone/>
                      </a:pPr>
                      <a:endParaRPr lang="pl-PL" dirty="0"/>
                    </a:p>
                  </a:txBody>
                  <a:tcPr>
                    <a:lnL w="12700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0477861"/>
                  </a:ext>
                </a:extLst>
              </a:tr>
              <a:tr h="540881">
                <a:tc>
                  <a:txBody>
                    <a:bodyPr/>
                    <a:lstStyle/>
                    <a:p>
                      <a:r>
                        <a:rPr lang="pl-PL" dirty="0"/>
                        <a:t>Dochód  GMINY 2023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 smtClean="0"/>
                        <a:t>26.246.842,00 </a:t>
                      </a:r>
                      <a:r>
                        <a:rPr lang="pl-PL" dirty="0"/>
                        <a:t>zł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707511"/>
                  </a:ext>
                </a:extLst>
              </a:tr>
              <a:tr h="461925">
                <a:tc>
                  <a:txBody>
                    <a:bodyPr/>
                    <a:lstStyle/>
                    <a:p>
                      <a:r>
                        <a:rPr lang="pl-PL" dirty="0"/>
                        <a:t>Wydatki Gminy 2023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 smtClean="0"/>
                        <a:t>26.246.842,00 </a:t>
                      </a:r>
                      <a:r>
                        <a:rPr lang="pl-PL" dirty="0"/>
                        <a:t>zł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350288"/>
                  </a:ext>
                </a:extLst>
              </a:tr>
              <a:tr h="461925">
                <a:tc gridSpan="2"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Wnioski</a:t>
                      </a:r>
                      <a:r>
                        <a:rPr lang="pl-PL" dirty="0"/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269876"/>
                  </a:ext>
                </a:extLst>
              </a:tr>
              <a:tr h="461925">
                <a:tc>
                  <a:txBody>
                    <a:bodyPr/>
                    <a:lstStyle/>
                    <a:p>
                      <a:r>
                        <a:rPr lang="pl-PL" dirty="0"/>
                        <a:t>Deficyt na poziomie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b="1" dirty="0" smtClean="0"/>
                        <a:t>0,00</a:t>
                      </a:r>
                      <a:endParaRPr lang="pl-PL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267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1469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984" y="0"/>
            <a:ext cx="8610600" cy="1293028"/>
          </a:xfrm>
        </p:spPr>
        <p:txBody>
          <a:bodyPr/>
          <a:lstStyle/>
          <a:p>
            <a:r>
              <a:rPr lang="pl-PL" dirty="0"/>
              <a:t>PLANOWANE DOCHODY</a:t>
            </a:r>
          </a:p>
        </p:txBody>
      </p:sp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8D13B1F0-382C-0EE9-2AE6-078D83A0E5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2057751"/>
              </p:ext>
            </p:extLst>
          </p:nvPr>
        </p:nvGraphicFramePr>
        <p:xfrm>
          <a:off x="373380" y="1018032"/>
          <a:ext cx="11445240" cy="5944473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77956">
                  <a:extLst>
                    <a:ext uri="{9D8B030D-6E8A-4147-A177-3AD203B41FA5}">
                      <a16:colId xmlns:a16="http://schemas.microsoft.com/office/drawing/2014/main" val="2698171678"/>
                    </a:ext>
                  </a:extLst>
                </a:gridCol>
                <a:gridCol w="6928556">
                  <a:extLst>
                    <a:ext uri="{9D8B030D-6E8A-4147-A177-3AD203B41FA5}">
                      <a16:colId xmlns:a16="http://schemas.microsoft.com/office/drawing/2014/main" val="3308923936"/>
                    </a:ext>
                  </a:extLst>
                </a:gridCol>
                <a:gridCol w="1563624">
                  <a:extLst>
                    <a:ext uri="{9D8B030D-6E8A-4147-A177-3AD203B41FA5}">
                      <a16:colId xmlns:a16="http://schemas.microsoft.com/office/drawing/2014/main" val="996710777"/>
                    </a:ext>
                  </a:extLst>
                </a:gridCol>
                <a:gridCol w="1975104">
                  <a:extLst>
                    <a:ext uri="{9D8B030D-6E8A-4147-A177-3AD203B41FA5}">
                      <a16:colId xmlns:a16="http://schemas.microsoft.com/office/drawing/2014/main" val="2484916871"/>
                    </a:ext>
                  </a:extLst>
                </a:gridCol>
              </a:tblGrid>
              <a:tr h="318160">
                <a:tc>
                  <a:txBody>
                    <a:bodyPr/>
                    <a:lstStyle/>
                    <a:p>
                      <a:r>
                        <a:rPr lang="pl-PL" sz="1400" noProof="0"/>
                        <a:t>Dział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Nazwa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Kwota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Udział Procentowy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85868"/>
                  </a:ext>
                </a:extLst>
              </a:tr>
              <a:tr h="402853">
                <a:tc>
                  <a:txBody>
                    <a:bodyPr/>
                    <a:lstStyle/>
                    <a:p>
                      <a:r>
                        <a:rPr lang="pl-PL" sz="1400" noProof="0" dirty="0">
                          <a:solidFill>
                            <a:srgbClr val="FF0000"/>
                          </a:solidFill>
                        </a:rPr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Wytwarzanie i zaopatrywanie w energię elektryczną, gaz I wodę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2.753.000,00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1,0961%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68369873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 dirty="0">
                          <a:solidFill>
                            <a:srgbClr val="FF0000"/>
                          </a:solidFill>
                        </a:rPr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400" noProof="0"/>
                        <a:t>Transport i łaczność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133.778,00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1,4378%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11508221"/>
                  </a:ext>
                </a:extLst>
              </a:tr>
              <a:tr h="441050">
                <a:tc>
                  <a:txBody>
                    <a:bodyPr/>
                    <a:lstStyle/>
                    <a:p>
                      <a:r>
                        <a:rPr lang="pl-PL" sz="1400" noProof="0" dirty="0">
                          <a:solidFill>
                            <a:srgbClr val="FF0000"/>
                          </a:solidFill>
                        </a:rPr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Gospodarka mieszkaniowa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110.000,00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0,5242%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13549807"/>
                  </a:ext>
                </a:extLst>
              </a:tr>
              <a:tr h="461714">
                <a:tc>
                  <a:txBody>
                    <a:bodyPr/>
                    <a:lstStyle/>
                    <a:p>
                      <a:r>
                        <a:rPr lang="pl-PL" sz="1400" noProof="0" dirty="0">
                          <a:solidFill>
                            <a:srgbClr val="FF0000"/>
                          </a:solidFill>
                        </a:rPr>
                        <a:t>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Administracja Publiczna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57.355,00 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0,1539%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4188296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r>
                        <a:rPr lang="pl-PL" sz="1400" noProof="0" dirty="0" smtClean="0">
                          <a:solidFill>
                            <a:srgbClr val="FF0000"/>
                          </a:solidFill>
                        </a:rPr>
                        <a:t>710</a:t>
                      </a:r>
                      <a:endParaRPr lang="pl-PL" sz="1400" noProof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DZIAŁALNOŚĆ USŁUGOWA </a:t>
                      </a:r>
                      <a:endParaRPr lang="pl-PL" sz="14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75.000,00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39172034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pl-PL" sz="1400" noProof="0" dirty="0">
                          <a:solidFill>
                            <a:srgbClr val="FF0000"/>
                          </a:solidFill>
                        </a:rPr>
                        <a:t>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400" noProof="0" dirty="0" err="1"/>
                        <a:t>Urzedy</a:t>
                      </a:r>
                      <a:r>
                        <a:rPr lang="pl-PL" sz="1400" noProof="0" dirty="0"/>
                        <a:t> naczelnych organów władzy państwowej , kontroli I ochrony prawa oraz sądownictwa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1.316,00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0,0033%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2414064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r>
                        <a:rPr lang="pl-PL" sz="1400" dirty="0" smtClean="0">
                          <a:solidFill>
                            <a:srgbClr val="FF0000"/>
                          </a:solidFill>
                        </a:rPr>
                        <a:t>752 </a:t>
                      </a:r>
                      <a:endParaRPr lang="pl-PL" sz="1400" noProof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400" dirty="0" smtClean="0"/>
                        <a:t>OBRONA NARODOWA </a:t>
                      </a:r>
                      <a:endParaRPr lang="pl-PL" sz="14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100,00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994761345"/>
                  </a:ext>
                </a:extLst>
              </a:tr>
              <a:tr h="345070">
                <a:tc>
                  <a:txBody>
                    <a:bodyPr/>
                    <a:lstStyle/>
                    <a:p>
                      <a:r>
                        <a:rPr lang="pl-PL" sz="1400" noProof="0" dirty="0">
                          <a:solidFill>
                            <a:srgbClr val="FF0000"/>
                          </a:solidFill>
                        </a:rPr>
                        <a:t>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Dochody od osób prawnych, od osób fizycznych i od innych jednostek nie posiadających osobowość prawnej oraz wydatki związane z ich poborem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4.819.535,00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48,2777%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73592105"/>
                  </a:ext>
                </a:extLst>
              </a:tr>
              <a:tr h="345070">
                <a:tc>
                  <a:txBody>
                    <a:bodyPr/>
                    <a:lstStyle/>
                    <a:p>
                      <a:endParaRPr lang="pl-PL" sz="14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l-PL" sz="14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endParaRPr lang="pl-PL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97238060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 dirty="0">
                          <a:solidFill>
                            <a:srgbClr val="FF0000"/>
                          </a:solidFill>
                        </a:rPr>
                        <a:t>758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Różne rozliczenia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8.927.028,00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33,9003%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0578528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 dirty="0">
                          <a:solidFill>
                            <a:srgbClr val="FF0000"/>
                          </a:solidFill>
                        </a:rPr>
                        <a:t>801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Oświata i wychowanie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11.000,00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3,5464%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49105149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 dirty="0">
                          <a:solidFill>
                            <a:srgbClr val="FF0000"/>
                          </a:solidFill>
                        </a:rPr>
                        <a:t>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Pomoc społeczne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289.770,00 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0,4959%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48011670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 dirty="0">
                          <a:solidFill>
                            <a:srgbClr val="FF0000"/>
                          </a:solidFill>
                        </a:rPr>
                        <a:t>855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Rodzina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2.564.560,00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3,6094%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033144879"/>
                  </a:ext>
                </a:extLst>
              </a:tr>
              <a:tr h="402853">
                <a:tc>
                  <a:txBody>
                    <a:bodyPr/>
                    <a:lstStyle/>
                    <a:p>
                      <a:r>
                        <a:rPr lang="pl-PL" sz="1400" noProof="0" dirty="0">
                          <a:solidFill>
                            <a:srgbClr val="FF0000"/>
                          </a:solidFill>
                        </a:rPr>
                        <a:t>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Gospodarka komunalna I ochrona środowiska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dirty="0" smtClean="0"/>
                        <a:t>6.504.400,00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6,7348%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27408721"/>
                  </a:ext>
                </a:extLst>
              </a:tr>
              <a:tr h="402853">
                <a:tc gridSpan="2">
                  <a:txBody>
                    <a:bodyPr/>
                    <a:lstStyle/>
                    <a:p>
                      <a:r>
                        <a:rPr lang="pl-PL" sz="1400" b="1" noProof="0" dirty="0"/>
                        <a:t>Ogół dochodów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b="1" dirty="0" smtClean="0"/>
                        <a:t>26246842,00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>
                          <a:latin typeface="+mj-lt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044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3769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54015" y="764373"/>
            <a:ext cx="10152185" cy="1293028"/>
          </a:xfrm>
        </p:spPr>
        <p:txBody>
          <a:bodyPr/>
          <a:lstStyle/>
          <a:p>
            <a:pPr algn="l"/>
            <a:r>
              <a:rPr lang="pl-PL" dirty="0"/>
              <a:t>Działy  z największymi Dochodami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Ślad pary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TC104033937[[fn=Vapor Trail]]</Template>
  <TotalTime>310</TotalTime>
  <Words>422</Words>
  <Application>Microsoft Office PowerPoint</Application>
  <PresentationFormat>Panoramiczny</PresentationFormat>
  <Paragraphs>168</Paragraphs>
  <Slides>13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Times New Roman</vt:lpstr>
      <vt:lpstr>Ślad pary</vt:lpstr>
      <vt:lpstr>Uchwała budżetowa  gminy Rokietnica   na rok 2023</vt:lpstr>
      <vt:lpstr>Gmina Rokietnica </vt:lpstr>
      <vt:lpstr>Prezentacja programu PowerPoint</vt:lpstr>
      <vt:lpstr>Prezentacja programu PowerPoint</vt:lpstr>
      <vt:lpstr>Dochody budżetu na rok 2023</vt:lpstr>
      <vt:lpstr>Wydatki Budżetu na rok 2023</vt:lpstr>
      <vt:lpstr>DeFicyt czy  Gminy na 2023</vt:lpstr>
      <vt:lpstr>PLANOWANE DOCHODY</vt:lpstr>
      <vt:lpstr>Działy  z największymi Dochodami</vt:lpstr>
      <vt:lpstr>PLANOWANE wydatki </vt:lpstr>
      <vt:lpstr>Działy z najwiekszymi Wydatkami</vt:lpstr>
      <vt:lpstr>REZERWA BUDŻETOWA</vt:lpstr>
      <vt:lpstr>Pracę Przygotowł   Jakub Pacholarz nr albumu 56513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Pacholarz Iwona</dc:creator>
  <cp:lastModifiedBy>Pacholarz Iwona</cp:lastModifiedBy>
  <cp:revision>103</cp:revision>
  <dcterms:created xsi:type="dcterms:W3CDTF">2023-05-03T10:26:11Z</dcterms:created>
  <dcterms:modified xsi:type="dcterms:W3CDTF">2023-06-14T12:58:24Z</dcterms:modified>
</cp:coreProperties>
</file>

<file path=docProps/thumbnail.jpeg>
</file>